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2"/>
  </p:notesMasterIdLst>
  <p:sldIdLst>
    <p:sldId id="256" r:id="rId3"/>
    <p:sldId id="257" r:id="rId4"/>
    <p:sldId id="530" r:id="rId5"/>
    <p:sldId id="476" r:id="rId6"/>
    <p:sldId id="482" r:id="rId7"/>
    <p:sldId id="531" r:id="rId8"/>
    <p:sldId id="533" r:id="rId9"/>
    <p:sldId id="532" r:id="rId10"/>
    <p:sldId id="535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E7E"/>
    <a:srgbClr val="478E7F"/>
    <a:srgbClr val="3FAC95"/>
    <a:srgbClr val="F8FDFF"/>
    <a:srgbClr val="61AD61"/>
    <a:srgbClr val="EDFFFF"/>
    <a:srgbClr val="D81B03"/>
    <a:srgbClr val="FEF7E5"/>
    <a:srgbClr val="FFF7E6"/>
    <a:srgbClr val="B70A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93" autoAdjust="0"/>
    <p:restoredTop sz="93690"/>
  </p:normalViewPr>
  <p:slideViewPr>
    <p:cSldViewPr snapToGrid="0">
      <p:cViewPr varScale="1">
        <p:scale>
          <a:sx n="73" d="100"/>
          <a:sy n="73" d="100"/>
        </p:scale>
        <p:origin x="1315" y="58"/>
      </p:cViewPr>
      <p:guideLst>
        <p:guide orient="horz" pos="215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yến Võ" userId="e0de574612cad4ee" providerId="LiveId" clId="{E76137D5-FCBD-4FDE-A488-E8DE97263B93}"/>
    <pc:docChg chg="custSel modSld">
      <pc:chgData name="Tuyến Võ" userId="e0de574612cad4ee" providerId="LiveId" clId="{E76137D5-FCBD-4FDE-A488-E8DE97263B93}" dt="2024-10-21T14:25:27.180" v="0" actId="478"/>
      <pc:docMkLst>
        <pc:docMk/>
      </pc:docMkLst>
      <pc:sldChg chg="delSp mod">
        <pc:chgData name="Tuyến Võ" userId="e0de574612cad4ee" providerId="LiveId" clId="{E76137D5-FCBD-4FDE-A488-E8DE97263B93}" dt="2024-10-21T14:25:27.180" v="0" actId="478"/>
        <pc:sldMkLst>
          <pc:docMk/>
          <pc:sldMk cId="0" sldId="256"/>
        </pc:sldMkLst>
        <pc:spChg chg="del">
          <ac:chgData name="Tuyến Võ" userId="e0de574612cad4ee" providerId="LiveId" clId="{E76137D5-FCBD-4FDE-A488-E8DE97263B93}" dt="2024-10-21T14:25:27.180" v="0" actId="478"/>
          <ac:spMkLst>
            <pc:docMk/>
            <pc:sldMk cId="0" sldId="256"/>
            <ac:spMk id="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849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/>
              <a:t>GV CHO CÁC NHÓM THẢO LUẬN VÀ TRÌNH BÀY TRÊN BẢNG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435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257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081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31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06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06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30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32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28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98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71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20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199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3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803800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56">
            <a:extLst>
              <a:ext uri="{FF2B5EF4-FFF2-40B4-BE49-F238E27FC236}">
                <a16:creationId xmlns:a16="http://schemas.microsoft.com/office/drawing/2014/main" id="{936C3F06-151C-DCAB-33C4-59B10CD4DDAA}"/>
              </a:ext>
            </a:extLst>
          </p:cNvPr>
          <p:cNvGrpSpPr/>
          <p:nvPr userDrawn="1"/>
        </p:nvGrpSpPr>
        <p:grpSpPr>
          <a:xfrm>
            <a:off x="-1" y="0"/>
            <a:ext cx="12192000" cy="6858000"/>
            <a:chOff x="0" y="0"/>
            <a:chExt cx="12192000" cy="6858000"/>
          </a:xfrm>
        </p:grpSpPr>
        <p:pic>
          <p:nvPicPr>
            <p:cNvPr id="8" name="图片 57">
              <a:extLst>
                <a:ext uri="{FF2B5EF4-FFF2-40B4-BE49-F238E27FC236}">
                  <a16:creationId xmlns:a16="http://schemas.microsoft.com/office/drawing/2014/main" id="{A8E8A190-BF17-753E-7C6B-0C3E5A60EC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0" t="3020" r="3020" b="3020"/>
            <a:stretch>
              <a:fillRect/>
            </a:stretch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0" name="矩形 61">
              <a:extLst>
                <a:ext uri="{FF2B5EF4-FFF2-40B4-BE49-F238E27FC236}">
                  <a16:creationId xmlns:a16="http://schemas.microsoft.com/office/drawing/2014/main" id="{CD6CC7C2-92AC-72B7-DA2C-770C76356029}"/>
                </a:ext>
              </a:extLst>
            </p:cNvPr>
            <p:cNvSpPr/>
            <p:nvPr/>
          </p:nvSpPr>
          <p:spPr>
            <a:xfrm>
              <a:off x="165100" y="121133"/>
              <a:ext cx="11861800" cy="6615734"/>
            </a:xfrm>
            <a:prstGeom prst="rect">
              <a:avLst/>
            </a:prstGeom>
            <a:solidFill>
              <a:srgbClr val="F8F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ontserrat SemiBold" panose="00000700000000000000" charset="0"/>
                <a:cs typeface="Montserrat SemiBold" panose="00000700000000000000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9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59"/>
            <a:ext cx="12191999" cy="5818059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40569" y="-1459"/>
            <a:ext cx="7604199" cy="5663873"/>
          </a:xfrm>
          <a:prstGeom prst="rect">
            <a:avLst/>
          </a:prstGeom>
          <a:solidFill>
            <a:srgbClr val="10609D">
              <a:alpha val="89804"/>
            </a:srgbClr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508603" y="589811"/>
            <a:ext cx="6871755" cy="4840406"/>
            <a:chOff x="-1" y="313332"/>
            <a:chExt cx="13743509" cy="9680811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1495848"/>
              <a:ext cx="13743508" cy="8498295"/>
              <a:chOff x="0" y="-1"/>
              <a:chExt cx="9280221" cy="573842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-1"/>
                <a:ext cx="9280221" cy="5738424"/>
              </a:xfrm>
              <a:custGeom>
                <a:avLst/>
                <a:gdLst/>
                <a:ahLst/>
                <a:cxnLst/>
                <a:rect l="l" t="t" r="r" b="b"/>
                <a:pathLst>
                  <a:path w="9280221" h="1846132">
                    <a:moveTo>
                      <a:pt x="0" y="0"/>
                    </a:moveTo>
                    <a:lnTo>
                      <a:pt x="0" y="1846132"/>
                    </a:lnTo>
                    <a:lnTo>
                      <a:pt x="9280221" y="1846132"/>
                    </a:lnTo>
                    <a:lnTo>
                      <a:pt x="9280221" y="0"/>
                    </a:lnTo>
                    <a:lnTo>
                      <a:pt x="0" y="0"/>
                    </a:lnTo>
                    <a:close/>
                    <a:moveTo>
                      <a:pt x="9219261" y="1785172"/>
                    </a:moveTo>
                    <a:lnTo>
                      <a:pt x="59690" y="1785172"/>
                    </a:lnTo>
                    <a:lnTo>
                      <a:pt x="59690" y="59690"/>
                    </a:lnTo>
                    <a:lnTo>
                      <a:pt x="9219261" y="59690"/>
                    </a:lnTo>
                    <a:lnTo>
                      <a:pt x="9219261" y="178517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-1" y="313332"/>
              <a:ext cx="13743507" cy="6476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>
                <a:lnSpc>
                  <a:spcPts val="2773"/>
                </a:lnSpc>
              </a:pPr>
              <a:r>
                <a:rPr lang="en-US" sz="1867" b="1" spc="213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HOẠT ĐỘNG TRẢI NGHIỆM, HƯỚNG NGHIỆP 10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47955" y="1786770"/>
              <a:ext cx="13047597" cy="70837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ct val="150000"/>
                </a:lnSpc>
              </a:pPr>
              <a:r>
                <a:rPr lang="en-US" sz="5334" spc="-67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CHÀO MỪNG CÁC EM  HỌC SINH THÂN MẾN!</a:t>
              </a:r>
            </a:p>
          </p:txBody>
        </p:sp>
      </p:grp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435600" y="-112831"/>
            <a:ext cx="6889039" cy="7197753"/>
          </a:xfrm>
          <a:prstGeom prst="rect">
            <a:avLst/>
          </a:prstGeom>
          <a:solidFill>
            <a:srgbClr val="10609D"/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-328334" y="698477"/>
            <a:ext cx="5524430" cy="5575137"/>
            <a:chOff x="0" y="0"/>
            <a:chExt cx="7460676" cy="752915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460676" cy="7529155"/>
            </a:xfrm>
            <a:custGeom>
              <a:avLst/>
              <a:gdLst/>
              <a:ahLst/>
              <a:cxnLst/>
              <a:rect l="l" t="t" r="r" b="b"/>
              <a:pathLst>
                <a:path w="7460676" h="7529155">
                  <a:moveTo>
                    <a:pt x="0" y="0"/>
                  </a:moveTo>
                  <a:lnTo>
                    <a:pt x="0" y="7529155"/>
                  </a:lnTo>
                  <a:lnTo>
                    <a:pt x="7460676" y="7529155"/>
                  </a:lnTo>
                  <a:lnTo>
                    <a:pt x="7460676" y="0"/>
                  </a:lnTo>
                  <a:lnTo>
                    <a:pt x="0" y="0"/>
                  </a:lnTo>
                  <a:close/>
                  <a:moveTo>
                    <a:pt x="7399716" y="7468195"/>
                  </a:moveTo>
                  <a:lnTo>
                    <a:pt x="59690" y="7468195"/>
                  </a:lnTo>
                  <a:lnTo>
                    <a:pt x="59690" y="59690"/>
                  </a:lnTo>
                  <a:lnTo>
                    <a:pt x="7399716" y="59690"/>
                  </a:lnTo>
                  <a:lnTo>
                    <a:pt x="7399716" y="7468195"/>
                  </a:lnTo>
                  <a:close/>
                </a:path>
              </a:pathLst>
            </a:custGeom>
            <a:solidFill>
              <a:srgbClr val="10609D">
                <a:alpha val="9804"/>
              </a:srgbClr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02734" y="3809248"/>
            <a:ext cx="3818773" cy="1905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4400" b="1" spc="-43">
                <a:solidFill>
                  <a:srgbClr val="10609D"/>
                </a:solidFill>
                <a:latin typeface="Arial" pitchFamily="34" charset="0"/>
                <a:cs typeface="Arial" pitchFamily="34" charset="0"/>
              </a:rPr>
              <a:t>NỘI DUNG BÀI HỌC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20" y="957803"/>
            <a:ext cx="4368800" cy="269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3" name="Group 12"/>
          <p:cNvGrpSpPr/>
          <p:nvPr/>
        </p:nvGrpSpPr>
        <p:grpSpPr>
          <a:xfrm>
            <a:off x="5622674" y="3559468"/>
            <a:ext cx="6386941" cy="3434718"/>
            <a:chOff x="10058400" y="800098"/>
            <a:chExt cx="7800570" cy="4546590"/>
          </a:xfrm>
        </p:grpSpPr>
        <p:pic>
          <p:nvPicPr>
            <p:cNvPr id="14" name="Picture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0058400" y="800098"/>
              <a:ext cx="7800570" cy="454659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2344400" y="1046267"/>
              <a:ext cx="2635587" cy="6655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30"/>
              <a:r>
                <a:rPr lang="en-US" sz="2667" b="1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Hoạt động 7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695484" y="196784"/>
            <a:ext cx="6369271" cy="3289261"/>
            <a:chOff x="8734094" y="295176"/>
            <a:chExt cx="9172170" cy="5313416"/>
          </a:xfrm>
        </p:grpSpPr>
        <p:grpSp>
          <p:nvGrpSpPr>
            <p:cNvPr id="12" name="Group 11"/>
            <p:cNvGrpSpPr/>
            <p:nvPr/>
          </p:nvGrpSpPr>
          <p:grpSpPr>
            <a:xfrm>
              <a:off x="8734094" y="295176"/>
              <a:ext cx="9172170" cy="5313416"/>
              <a:chOff x="10058400" y="800099"/>
              <a:chExt cx="7800570" cy="4428967"/>
            </a:xfrm>
          </p:grpSpPr>
          <p:pic>
            <p:nvPicPr>
              <p:cNvPr id="10" name="Picture 3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>
                <a:off x="10058400" y="800099"/>
                <a:ext cx="7800570" cy="4428967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12344400" y="1046268"/>
                <a:ext cx="2642899" cy="676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09630"/>
                <a:r>
                  <a:rPr lang="en-US" sz="2667" b="1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Hoạt động 6</a:t>
                </a:r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9064618" y="1982389"/>
              <a:ext cx="8511121" cy="10208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30">
                <a:lnSpc>
                  <a:spcPct val="150000"/>
                </a:lnSpc>
              </a:pPr>
              <a:r>
                <a:rPr lang="en-US" sz="2667">
                  <a:solidFill>
                    <a:srgbClr val="4F81BD">
                      <a:lumMod val="50000"/>
                    </a:srgbClr>
                  </a:solidFill>
                  <a:latin typeface="Arial" pitchFamily="34" charset="0"/>
                  <a:cs typeface="Arial" pitchFamily="34" charset="0"/>
                </a:rPr>
                <a:t>Duy trì các hoạt động vì cộng đồng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6096000" y="4527354"/>
            <a:ext cx="5537200" cy="1863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2667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Đánh giá mức độ đạt được trong việc thực hiện các mục tiêu của chủ đề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" t="3020" r="3020" b="3020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椭圆 13"/>
          <p:cNvSpPr/>
          <p:nvPr/>
        </p:nvSpPr>
        <p:spPr>
          <a:xfrm>
            <a:off x="5761725" y="1306847"/>
            <a:ext cx="1129062" cy="1125208"/>
          </a:xfrm>
          <a:prstGeom prst="ellipse">
            <a:avLst/>
          </a:prstGeom>
          <a:solidFill>
            <a:srgbClr val="478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noProof="1">
                <a:solidFill>
                  <a:schemeClr val="bg1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rPr>
              <a:t>6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630556" y="2567535"/>
            <a:ext cx="7404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2800" dirty="0">
                <a:solidFill>
                  <a:srgbClr val="478E7E"/>
                </a:solidFill>
                <a:uFillTx/>
                <a:latin typeface="Montserrat SemiBold" panose="00000700000000000000" charset="0"/>
                <a:ea typeface="字魂52号-阿开漫画体" panose="00000500000000000000" pitchFamily="2" charset="-122"/>
                <a:cs typeface="Montserrat SemiBold" panose="00000700000000000000" charset="0"/>
                <a:sym typeface="+mn-ea"/>
              </a:rPr>
              <a:t>DUY TRÌ HOẠT ĐỘNG VÌ CỘNG ĐỒNG</a:t>
            </a:r>
            <a:endParaRPr lang="zh-CN" altLang="en-US" sz="2800" spc="600" dirty="0">
              <a:solidFill>
                <a:srgbClr val="478E7E"/>
              </a:solidFill>
              <a:latin typeface="Montserrat SemiBold" panose="00000700000000000000" charset="0"/>
              <a:ea typeface="字魂52号-阿开漫画体" panose="00000500000000000000" pitchFamily="2" charset="-122"/>
              <a:cs typeface="Montserrat SemiBold" panose="00000700000000000000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7367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0" t="3020" r="3020" b="3020"/>
            <a:stretch>
              <a:fillRect/>
            </a:stretch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40" name="组合 39"/>
            <p:cNvGrpSpPr/>
            <p:nvPr/>
          </p:nvGrpSpPr>
          <p:grpSpPr>
            <a:xfrm>
              <a:off x="165100" y="121133"/>
              <a:ext cx="11861800" cy="6615734"/>
              <a:chOff x="165100" y="121133"/>
              <a:chExt cx="11861800" cy="6615734"/>
            </a:xfrm>
          </p:grpSpPr>
          <p:sp>
            <p:nvSpPr>
              <p:cNvPr id="49" name="矩形 48"/>
              <p:cNvSpPr/>
              <p:nvPr/>
            </p:nvSpPr>
            <p:spPr>
              <a:xfrm>
                <a:off x="165100" y="121133"/>
                <a:ext cx="11861800" cy="6615734"/>
              </a:xfrm>
              <a:prstGeom prst="rect">
                <a:avLst/>
              </a:prstGeom>
              <a:solidFill>
                <a:srgbClr val="F8F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8" name="直接连接符 47"/>
              <p:cNvCxnSpPr/>
              <p:nvPr/>
            </p:nvCxnSpPr>
            <p:spPr>
              <a:xfrm>
                <a:off x="735462" y="1219200"/>
                <a:ext cx="10325100" cy="0"/>
              </a:xfrm>
              <a:prstGeom prst="line">
                <a:avLst/>
              </a:prstGeom>
              <a:ln>
                <a:solidFill>
                  <a:srgbClr val="478E7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文本框 1"/>
          <p:cNvSpPr txBox="1"/>
          <p:nvPr/>
        </p:nvSpPr>
        <p:spPr>
          <a:xfrm>
            <a:off x="2020024" y="398665"/>
            <a:ext cx="7752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2400" dirty="0">
                <a:solidFill>
                  <a:srgbClr val="478E7E"/>
                </a:solidFill>
                <a:uFillTx/>
                <a:latin typeface="Montserrat SemiBold" panose="00000700000000000000" charset="0"/>
                <a:ea typeface="字魂52号-阿开漫画体" panose="00000500000000000000" pitchFamily="2" charset="-122"/>
                <a:cs typeface="Montserrat SemiBold" panose="00000700000000000000" charset="0"/>
                <a:sym typeface="+mn-ea"/>
              </a:rPr>
              <a:t>THẢO LUẬN VỀ CÁCH DUY TRÌ HOẠT ĐỘNG XÃ HỘI ĐỂ CỘNG ĐỒNG PHÁT TRIỂN</a:t>
            </a:r>
            <a:endParaRPr lang="zh-CN" altLang="en-US" sz="2400" spc="600" dirty="0">
              <a:solidFill>
                <a:srgbClr val="478E7E"/>
              </a:solidFill>
              <a:latin typeface="Montserrat SemiBold" panose="00000700000000000000" charset="0"/>
              <a:ea typeface="字魂52号-阿开漫画体" panose="00000500000000000000" pitchFamily="2" charset="-122"/>
              <a:cs typeface="Montserrat SemiBold" panose="00000700000000000000" charset="0"/>
              <a:sym typeface="+mn-ea"/>
            </a:endParaRPr>
          </a:p>
        </p:txBody>
      </p:sp>
      <p:pic>
        <p:nvPicPr>
          <p:cNvPr id="7" name="Picture 6" descr="Table&#10;&#10;Description automatically generated with medium confidence">
            <a:extLst>
              <a:ext uri="{FF2B5EF4-FFF2-40B4-BE49-F238E27FC236}">
                <a16:creationId xmlns:a16="http://schemas.microsoft.com/office/drawing/2014/main" id="{99AE5798-7ECB-0990-14F2-0E7EEDD61A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66" y="1802129"/>
            <a:ext cx="9157468" cy="3501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0" t="3020" r="3020" b="3020"/>
            <a:stretch>
              <a:fillRect/>
            </a:stretch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50" name="组合 49"/>
            <p:cNvGrpSpPr/>
            <p:nvPr/>
          </p:nvGrpSpPr>
          <p:grpSpPr>
            <a:xfrm>
              <a:off x="165100" y="121133"/>
              <a:ext cx="11861800" cy="6615734"/>
              <a:chOff x="165100" y="121133"/>
              <a:chExt cx="11861800" cy="6615734"/>
            </a:xfrm>
          </p:grpSpPr>
          <p:sp>
            <p:nvSpPr>
              <p:cNvPr id="58" name="矩形 57"/>
              <p:cNvSpPr/>
              <p:nvPr/>
            </p:nvSpPr>
            <p:spPr>
              <a:xfrm>
                <a:off x="165100" y="121133"/>
                <a:ext cx="11861800" cy="6615734"/>
              </a:xfrm>
              <a:prstGeom prst="rect">
                <a:avLst/>
              </a:prstGeom>
              <a:solidFill>
                <a:srgbClr val="F8F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ontserrat SemiBold" panose="00000700000000000000" charset="0"/>
                  <a:cs typeface="Montserrat SemiBold" panose="00000700000000000000" charset="0"/>
                </a:endParaRPr>
              </a:p>
            </p:txBody>
          </p:sp>
          <p:cxnSp>
            <p:nvCxnSpPr>
              <p:cNvPr id="57" name="直接连接符 56"/>
              <p:cNvCxnSpPr/>
              <p:nvPr/>
            </p:nvCxnSpPr>
            <p:spPr>
              <a:xfrm>
                <a:off x="735462" y="1219200"/>
                <a:ext cx="10325100" cy="0"/>
              </a:xfrm>
              <a:prstGeom prst="line">
                <a:avLst/>
              </a:prstGeom>
              <a:ln>
                <a:solidFill>
                  <a:srgbClr val="478E7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Oval 1"/>
          <p:cNvSpPr/>
          <p:nvPr/>
        </p:nvSpPr>
        <p:spPr>
          <a:xfrm>
            <a:off x="1197713" y="2088800"/>
            <a:ext cx="769456" cy="769454"/>
          </a:xfrm>
          <a:prstGeom prst="ellipse">
            <a:avLst/>
          </a:prstGeom>
          <a:solidFill>
            <a:srgbClr val="478E7E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Montserrat SemiBold" panose="00000700000000000000" charset="0"/>
              <a:ea typeface="字魂35号-经典雅黑" panose="02000000000000000000" pitchFamily="2" charset="-122"/>
              <a:cs typeface="Montserrat SemiBold" panose="00000700000000000000" charset="0"/>
            </a:endParaRPr>
          </a:p>
        </p:txBody>
      </p:sp>
      <p:sp>
        <p:nvSpPr>
          <p:cNvPr id="8" name="Oval 2"/>
          <p:cNvSpPr/>
          <p:nvPr/>
        </p:nvSpPr>
        <p:spPr>
          <a:xfrm>
            <a:off x="1197713" y="3049395"/>
            <a:ext cx="769456" cy="769454"/>
          </a:xfrm>
          <a:prstGeom prst="ellipse">
            <a:avLst/>
          </a:prstGeom>
          <a:solidFill>
            <a:srgbClr val="478E7E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Montserrat SemiBold" panose="00000700000000000000" charset="0"/>
              <a:ea typeface="字魂35号-经典雅黑" panose="02000000000000000000" pitchFamily="2" charset="-122"/>
              <a:cs typeface="Montserrat SemiBold" panose="00000700000000000000" charset="0"/>
            </a:endParaRPr>
          </a:p>
        </p:txBody>
      </p:sp>
      <p:sp>
        <p:nvSpPr>
          <p:cNvPr id="9" name="Oval 3"/>
          <p:cNvSpPr/>
          <p:nvPr/>
        </p:nvSpPr>
        <p:spPr>
          <a:xfrm>
            <a:off x="1197713" y="3976110"/>
            <a:ext cx="769456" cy="769454"/>
          </a:xfrm>
          <a:prstGeom prst="ellipse">
            <a:avLst/>
          </a:prstGeom>
          <a:solidFill>
            <a:srgbClr val="478E7E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Montserrat SemiBold" panose="00000700000000000000" charset="0"/>
              <a:ea typeface="字魂35号-经典雅黑" panose="02000000000000000000" pitchFamily="2" charset="-122"/>
              <a:cs typeface="Montserrat SemiBold" panose="00000700000000000000" charset="0"/>
            </a:endParaRPr>
          </a:p>
        </p:txBody>
      </p:sp>
      <p:sp>
        <p:nvSpPr>
          <p:cNvPr id="10" name="Oval 4"/>
          <p:cNvSpPr/>
          <p:nvPr/>
        </p:nvSpPr>
        <p:spPr>
          <a:xfrm>
            <a:off x="1197713" y="4983145"/>
            <a:ext cx="769456" cy="769454"/>
          </a:xfrm>
          <a:prstGeom prst="ellipse">
            <a:avLst/>
          </a:prstGeom>
          <a:solidFill>
            <a:srgbClr val="478E7E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Montserrat SemiBold" panose="00000700000000000000" charset="0"/>
              <a:ea typeface="字魂35号-经典雅黑" panose="02000000000000000000" pitchFamily="2" charset="-122"/>
              <a:cs typeface="Montserrat SemiBold" panose="00000700000000000000" charset="0"/>
            </a:endParaRPr>
          </a:p>
        </p:txBody>
      </p:sp>
      <p:sp>
        <p:nvSpPr>
          <p:cNvPr id="17" name="Subtitle 2"/>
          <p:cNvSpPr txBox="1"/>
          <p:nvPr/>
        </p:nvSpPr>
        <p:spPr>
          <a:xfrm>
            <a:off x="1218258" y="2246016"/>
            <a:ext cx="755279" cy="369177"/>
          </a:xfrm>
          <a:prstGeom prst="rect">
            <a:avLst/>
          </a:prstGeom>
        </p:spPr>
        <p:txBody>
          <a:bodyPr vert="horz" wrap="square" lIns="91387" tIns="45692" rIns="91387" bIns="45692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rPr>
              <a:t>1</a:t>
            </a:r>
          </a:p>
        </p:txBody>
      </p:sp>
      <p:sp>
        <p:nvSpPr>
          <p:cNvPr id="19" name="Subtitle 2"/>
          <p:cNvSpPr txBox="1"/>
          <p:nvPr/>
        </p:nvSpPr>
        <p:spPr>
          <a:xfrm>
            <a:off x="1208854" y="3210320"/>
            <a:ext cx="755279" cy="369177"/>
          </a:xfrm>
          <a:prstGeom prst="rect">
            <a:avLst/>
          </a:prstGeom>
        </p:spPr>
        <p:txBody>
          <a:bodyPr vert="horz" wrap="square" lIns="91387" tIns="45692" rIns="91387" bIns="45692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rPr>
              <a:t>2</a:t>
            </a:r>
          </a:p>
        </p:txBody>
      </p:sp>
      <p:sp>
        <p:nvSpPr>
          <p:cNvPr id="20" name="Subtitle 2"/>
          <p:cNvSpPr txBox="1"/>
          <p:nvPr/>
        </p:nvSpPr>
        <p:spPr>
          <a:xfrm>
            <a:off x="1218258" y="4145953"/>
            <a:ext cx="755279" cy="369177"/>
          </a:xfrm>
          <a:prstGeom prst="rect">
            <a:avLst/>
          </a:prstGeom>
        </p:spPr>
        <p:txBody>
          <a:bodyPr vert="horz" wrap="square" lIns="91387" tIns="45692" rIns="91387" bIns="45692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rPr>
              <a:t>3</a:t>
            </a:r>
          </a:p>
        </p:txBody>
      </p:sp>
      <p:sp>
        <p:nvSpPr>
          <p:cNvPr id="21" name="Subtitle 2"/>
          <p:cNvSpPr txBox="1"/>
          <p:nvPr/>
        </p:nvSpPr>
        <p:spPr>
          <a:xfrm>
            <a:off x="1218258" y="5143052"/>
            <a:ext cx="755279" cy="369177"/>
          </a:xfrm>
          <a:prstGeom prst="rect">
            <a:avLst/>
          </a:prstGeom>
        </p:spPr>
        <p:txBody>
          <a:bodyPr vert="horz" wrap="square" lIns="91387" tIns="45692" rIns="91387" bIns="45692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rPr>
              <a:t>4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525010" y="635635"/>
            <a:ext cx="32734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2400" dirty="0">
                <a:solidFill>
                  <a:srgbClr val="478E7E"/>
                </a:solidFill>
                <a:uFillTx/>
                <a:latin typeface="Montserrat SemiBold" panose="00000700000000000000" charset="0"/>
                <a:ea typeface="字魂52号-阿开漫画体" panose="00000500000000000000" pitchFamily="2" charset="-122"/>
                <a:cs typeface="Montserrat SemiBold" panose="00000700000000000000" charset="0"/>
                <a:sym typeface="+mn-ea"/>
              </a:rPr>
              <a:t>THIẾT KẾ POSTER</a:t>
            </a:r>
            <a:endParaRPr lang="zh-CN" altLang="en-US" sz="2400" spc="600" dirty="0">
              <a:solidFill>
                <a:srgbClr val="478E7E"/>
              </a:solidFill>
              <a:latin typeface="Montserrat SemiBold" panose="00000700000000000000" charset="0"/>
              <a:ea typeface="字魂52号-阿开漫画体" panose="00000500000000000000" pitchFamily="2" charset="-122"/>
              <a:cs typeface="Montserrat SemiBold" panose="00000700000000000000" charset="0"/>
              <a:sym typeface="+mn-ea"/>
            </a:endParaRPr>
          </a:p>
        </p:txBody>
      </p:sp>
      <p:sp>
        <p:nvSpPr>
          <p:cNvPr id="3" name="TextBox 73"/>
          <p:cNvSpPr txBox="1"/>
          <p:nvPr/>
        </p:nvSpPr>
        <p:spPr>
          <a:xfrm>
            <a:off x="2019299" y="2455545"/>
            <a:ext cx="3930927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charset="0"/>
                <a:ea typeface="字魂70号-灵悦黑体" panose="00000500000000000000" pitchFamily="2" charset="-122"/>
                <a:cs typeface="Montserrat SemiBold" panose="00000700000000000000" charset="0"/>
                <a:sym typeface="+mn-lt"/>
              </a:rPr>
              <a:t>HĐ bảo vệ môi trường cảnh quan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Montserrat SemiBold" panose="00000700000000000000" charset="0"/>
              <a:ea typeface="字魂70号-灵悦黑体" panose="00000500000000000000" pitchFamily="2" charset="-122"/>
              <a:cs typeface="Montserrat SemiBold" panose="00000700000000000000" charset="0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19300" y="2129155"/>
            <a:ext cx="25057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vi-VN" altLang="zh-CN" sz="1600" dirty="0">
                <a:solidFill>
                  <a:srgbClr val="95B9B1"/>
                </a:solidFill>
                <a:latin typeface="Montserrat SemiBold" panose="00000700000000000000" charset="0"/>
                <a:cs typeface="Montserrat SemiBold" panose="00000700000000000000" charset="0"/>
                <a:sym typeface="+mn-lt"/>
              </a:rPr>
              <a:t>NHÓM 1</a:t>
            </a:r>
            <a:endParaRPr lang="zh-CN" altLang="en-US" sz="1600" b="1" dirty="0">
              <a:solidFill>
                <a:srgbClr val="95B9B1"/>
              </a:solidFill>
              <a:latin typeface="Montserrat SemiBold" panose="00000700000000000000" charset="0"/>
              <a:ea typeface="字魂70号-灵悦黑体" panose="00000500000000000000" pitchFamily="2" charset="-122"/>
              <a:cs typeface="Montserrat SemiBold" panose="00000700000000000000" charset="0"/>
              <a:sym typeface="+mn-lt"/>
            </a:endParaRPr>
          </a:p>
        </p:txBody>
      </p:sp>
      <p:sp>
        <p:nvSpPr>
          <p:cNvPr id="5" name="TextBox 73"/>
          <p:cNvSpPr txBox="1"/>
          <p:nvPr/>
        </p:nvSpPr>
        <p:spPr>
          <a:xfrm>
            <a:off x="2019299" y="3395345"/>
            <a:ext cx="3930927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charset="0"/>
                <a:ea typeface="字魂70号-灵悦黑体" panose="00000500000000000000" pitchFamily="2" charset="-122"/>
                <a:cs typeface="Montserrat SemiBold" panose="00000700000000000000" charset="0"/>
                <a:sym typeface="+mn-lt"/>
              </a:rPr>
              <a:t>HĐ bảo vệ di tích tích sử, văn hoá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Montserrat SemiBold" panose="00000700000000000000" charset="0"/>
              <a:ea typeface="字魂70号-灵悦黑体" panose="00000500000000000000" pitchFamily="2" charset="-122"/>
              <a:cs typeface="Montserrat SemiBold" panose="00000700000000000000" charset="0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19300" y="3068955"/>
            <a:ext cx="25057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vi-VN" altLang="zh-CN" sz="1600" dirty="0">
                <a:solidFill>
                  <a:srgbClr val="95B9B1"/>
                </a:solidFill>
                <a:latin typeface="Montserrat SemiBold" panose="00000700000000000000" charset="0"/>
                <a:cs typeface="Montserrat SemiBold" panose="00000700000000000000" charset="0"/>
                <a:sym typeface="+mn-lt"/>
              </a:rPr>
              <a:t>NHÓM 2</a:t>
            </a:r>
            <a:endParaRPr lang="zh-CN" altLang="en-US" sz="1600" b="1" dirty="0">
              <a:solidFill>
                <a:srgbClr val="95B9B1"/>
              </a:solidFill>
              <a:latin typeface="Montserrat SemiBold" panose="00000700000000000000" charset="0"/>
              <a:ea typeface="字魂70号-灵悦黑体" panose="00000500000000000000" pitchFamily="2" charset="-122"/>
              <a:cs typeface="Montserrat SemiBold" panose="00000700000000000000" charset="0"/>
              <a:sym typeface="+mn-lt"/>
            </a:endParaRPr>
          </a:p>
        </p:txBody>
      </p:sp>
      <p:sp>
        <p:nvSpPr>
          <p:cNvPr id="12" name="TextBox 73"/>
          <p:cNvSpPr txBox="1"/>
          <p:nvPr/>
        </p:nvSpPr>
        <p:spPr>
          <a:xfrm>
            <a:off x="2019299" y="4366260"/>
            <a:ext cx="3930927" cy="369332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charset="0"/>
                <a:ea typeface="字魂70号-灵悦黑体" panose="00000500000000000000" pitchFamily="2" charset="-122"/>
                <a:cs typeface="Montserrat SemiBold" panose="00000700000000000000" charset="0"/>
                <a:sym typeface="+mn-lt"/>
              </a:rPr>
              <a:t>HĐ thiện nguyện, nhân đạo 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Montserrat SemiBold" panose="00000700000000000000" charset="0"/>
              <a:ea typeface="字魂70号-灵悦黑体" panose="00000500000000000000" pitchFamily="2" charset="-122"/>
              <a:cs typeface="Montserrat SemiBold" panose="00000700000000000000" charset="0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019300" y="4039870"/>
            <a:ext cx="25057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vi-VN" altLang="zh-CN" sz="1600" dirty="0">
                <a:solidFill>
                  <a:srgbClr val="95B9B1"/>
                </a:solidFill>
                <a:latin typeface="Montserrat SemiBold" panose="00000700000000000000" charset="0"/>
                <a:cs typeface="Montserrat SemiBold" panose="00000700000000000000" charset="0"/>
                <a:sym typeface="+mn-lt"/>
              </a:rPr>
              <a:t>NHÓM 3</a:t>
            </a:r>
            <a:endParaRPr lang="zh-CN" altLang="en-US" sz="1600" b="1" dirty="0">
              <a:solidFill>
                <a:srgbClr val="95B9B1"/>
              </a:solidFill>
              <a:latin typeface="Montserrat SemiBold" panose="00000700000000000000" charset="0"/>
              <a:ea typeface="字魂70号-灵悦黑体" panose="00000500000000000000" pitchFamily="2" charset="-122"/>
              <a:cs typeface="Montserrat SemiBold" panose="00000700000000000000" charset="0"/>
              <a:sym typeface="+mn-lt"/>
            </a:endParaRPr>
          </a:p>
        </p:txBody>
      </p:sp>
      <p:sp>
        <p:nvSpPr>
          <p:cNvPr id="18" name="TextBox 73"/>
          <p:cNvSpPr txBox="1"/>
          <p:nvPr/>
        </p:nvSpPr>
        <p:spPr>
          <a:xfrm>
            <a:off x="2019299" y="5306060"/>
            <a:ext cx="3930927" cy="369332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charset="0"/>
                <a:ea typeface="字魂70号-灵悦黑体" panose="00000500000000000000" pitchFamily="2" charset="-122"/>
                <a:cs typeface="Montserrat SemiBold" panose="00000700000000000000" charset="0"/>
                <a:sym typeface="+mn-lt"/>
              </a:rPr>
              <a:t>HĐ phòng chống dịch bệnh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Montserrat SemiBold" panose="00000700000000000000" charset="0"/>
              <a:ea typeface="字魂70号-灵悦黑体" panose="00000500000000000000" pitchFamily="2" charset="-122"/>
              <a:cs typeface="Montserrat SemiBold" panose="00000700000000000000" charset="0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2019300" y="4979670"/>
            <a:ext cx="25057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vi-VN" altLang="zh-CN" sz="1600" dirty="0">
                <a:solidFill>
                  <a:srgbClr val="95B9B1"/>
                </a:solidFill>
                <a:latin typeface="Montserrat SemiBold" panose="00000700000000000000" charset="0"/>
                <a:cs typeface="Montserrat SemiBold" panose="00000700000000000000" charset="0"/>
                <a:sym typeface="+mn-lt"/>
              </a:rPr>
              <a:t>NHÓM 4</a:t>
            </a:r>
            <a:endParaRPr lang="zh-CN" altLang="en-US" sz="1600" b="1" dirty="0">
              <a:solidFill>
                <a:srgbClr val="95B9B1"/>
              </a:solidFill>
              <a:latin typeface="Montserrat SemiBold" panose="00000700000000000000" charset="0"/>
              <a:ea typeface="字魂70号-灵悦黑体" panose="00000500000000000000" pitchFamily="2" charset="-122"/>
              <a:cs typeface="Montserrat SemiBold" panose="00000700000000000000" charset="0"/>
              <a:sym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4EE2610-8D4F-EF15-1136-D6F2E35FEA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22" y="1340334"/>
            <a:ext cx="5131435" cy="5131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7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978982" y="3969807"/>
            <a:ext cx="831550" cy="829962"/>
            <a:chOff x="3241675" y="2678113"/>
            <a:chExt cx="831850" cy="830262"/>
          </a:xfrm>
        </p:grpSpPr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3241675" y="2678113"/>
              <a:ext cx="831850" cy="830262"/>
            </a:xfrm>
            <a:prstGeom prst="ellipse">
              <a:avLst/>
            </a:prstGeom>
            <a:solidFill>
              <a:srgbClr val="478E7E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 sz="1400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3376613" y="2879725"/>
              <a:ext cx="396875" cy="361950"/>
            </a:xfrm>
            <a:custGeom>
              <a:avLst/>
              <a:gdLst>
                <a:gd name="T0" fmla="*/ 568 w 580"/>
                <a:gd name="T1" fmla="*/ 207 h 528"/>
                <a:gd name="T2" fmla="*/ 580 w 580"/>
                <a:gd name="T3" fmla="*/ 207 h 528"/>
                <a:gd name="T4" fmla="*/ 292 w 580"/>
                <a:gd name="T5" fmla="*/ 0 h 528"/>
                <a:gd name="T6" fmla="*/ 0 w 580"/>
                <a:gd name="T7" fmla="*/ 244 h 528"/>
                <a:gd name="T8" fmla="*/ 114 w 580"/>
                <a:gd name="T9" fmla="*/ 438 h 528"/>
                <a:gd name="T10" fmla="*/ 117 w 580"/>
                <a:gd name="T11" fmla="*/ 440 h 528"/>
                <a:gd name="T12" fmla="*/ 89 w 580"/>
                <a:gd name="T13" fmla="*/ 528 h 528"/>
                <a:gd name="T14" fmla="*/ 194 w 580"/>
                <a:gd name="T15" fmla="*/ 475 h 528"/>
                <a:gd name="T16" fmla="*/ 199 w 580"/>
                <a:gd name="T17" fmla="*/ 476 h 528"/>
                <a:gd name="T18" fmla="*/ 292 w 580"/>
                <a:gd name="T19" fmla="*/ 488 h 528"/>
                <a:gd name="T20" fmla="*/ 311 w 580"/>
                <a:gd name="T21" fmla="*/ 488 h 528"/>
                <a:gd name="T22" fmla="*/ 302 w 580"/>
                <a:gd name="T23" fmla="*/ 430 h 528"/>
                <a:gd name="T24" fmla="*/ 568 w 580"/>
                <a:gd name="T25" fmla="*/ 207 h 528"/>
                <a:gd name="T26" fmla="*/ 393 w 580"/>
                <a:gd name="T27" fmla="*/ 121 h 528"/>
                <a:gd name="T28" fmla="*/ 393 w 580"/>
                <a:gd name="T29" fmla="*/ 121 h 528"/>
                <a:gd name="T30" fmla="*/ 434 w 580"/>
                <a:gd name="T31" fmla="*/ 160 h 528"/>
                <a:gd name="T32" fmla="*/ 393 w 580"/>
                <a:gd name="T33" fmla="*/ 200 h 528"/>
                <a:gd name="T34" fmla="*/ 352 w 580"/>
                <a:gd name="T35" fmla="*/ 160 h 528"/>
                <a:gd name="T36" fmla="*/ 393 w 580"/>
                <a:gd name="T37" fmla="*/ 121 h 528"/>
                <a:gd name="T38" fmla="*/ 190 w 580"/>
                <a:gd name="T39" fmla="*/ 200 h 528"/>
                <a:gd name="T40" fmla="*/ 190 w 580"/>
                <a:gd name="T41" fmla="*/ 200 h 528"/>
                <a:gd name="T42" fmla="*/ 149 w 580"/>
                <a:gd name="T43" fmla="*/ 160 h 528"/>
                <a:gd name="T44" fmla="*/ 190 w 580"/>
                <a:gd name="T45" fmla="*/ 121 h 528"/>
                <a:gd name="T46" fmla="*/ 231 w 580"/>
                <a:gd name="T47" fmla="*/ 160 h 528"/>
                <a:gd name="T48" fmla="*/ 190 w 580"/>
                <a:gd name="T49" fmla="*/ 20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0" h="528">
                  <a:moveTo>
                    <a:pt x="568" y="207"/>
                  </a:moveTo>
                  <a:cubicBezTo>
                    <a:pt x="572" y="207"/>
                    <a:pt x="576" y="207"/>
                    <a:pt x="580" y="207"/>
                  </a:cubicBezTo>
                  <a:cubicBezTo>
                    <a:pt x="559" y="90"/>
                    <a:pt x="438" y="0"/>
                    <a:pt x="292" y="0"/>
                  </a:cubicBezTo>
                  <a:cubicBezTo>
                    <a:pt x="130" y="0"/>
                    <a:pt x="0" y="110"/>
                    <a:pt x="0" y="244"/>
                  </a:cubicBezTo>
                  <a:cubicBezTo>
                    <a:pt x="0" y="323"/>
                    <a:pt x="45" y="394"/>
                    <a:pt x="114" y="438"/>
                  </a:cubicBezTo>
                  <a:cubicBezTo>
                    <a:pt x="115" y="439"/>
                    <a:pt x="117" y="440"/>
                    <a:pt x="117" y="440"/>
                  </a:cubicBezTo>
                  <a:lnTo>
                    <a:pt x="89" y="528"/>
                  </a:lnTo>
                  <a:lnTo>
                    <a:pt x="194" y="475"/>
                  </a:lnTo>
                  <a:cubicBezTo>
                    <a:pt x="194" y="475"/>
                    <a:pt x="198" y="476"/>
                    <a:pt x="199" y="476"/>
                  </a:cubicBezTo>
                  <a:cubicBezTo>
                    <a:pt x="228" y="484"/>
                    <a:pt x="259" y="488"/>
                    <a:pt x="292" y="488"/>
                  </a:cubicBezTo>
                  <a:cubicBezTo>
                    <a:pt x="298" y="488"/>
                    <a:pt x="305" y="488"/>
                    <a:pt x="311" y="488"/>
                  </a:cubicBezTo>
                  <a:cubicBezTo>
                    <a:pt x="305" y="469"/>
                    <a:pt x="302" y="450"/>
                    <a:pt x="302" y="430"/>
                  </a:cubicBezTo>
                  <a:cubicBezTo>
                    <a:pt x="302" y="307"/>
                    <a:pt x="421" y="207"/>
                    <a:pt x="568" y="207"/>
                  </a:cubicBezTo>
                  <a:close/>
                  <a:moveTo>
                    <a:pt x="393" y="121"/>
                  </a:moveTo>
                  <a:lnTo>
                    <a:pt x="393" y="121"/>
                  </a:lnTo>
                  <a:cubicBezTo>
                    <a:pt x="416" y="121"/>
                    <a:pt x="434" y="138"/>
                    <a:pt x="434" y="160"/>
                  </a:cubicBezTo>
                  <a:cubicBezTo>
                    <a:pt x="434" y="182"/>
                    <a:pt x="416" y="200"/>
                    <a:pt x="393" y="200"/>
                  </a:cubicBezTo>
                  <a:cubicBezTo>
                    <a:pt x="370" y="200"/>
                    <a:pt x="352" y="182"/>
                    <a:pt x="352" y="160"/>
                  </a:cubicBezTo>
                  <a:cubicBezTo>
                    <a:pt x="352" y="138"/>
                    <a:pt x="370" y="121"/>
                    <a:pt x="393" y="121"/>
                  </a:cubicBezTo>
                  <a:close/>
                  <a:moveTo>
                    <a:pt x="190" y="200"/>
                  </a:moveTo>
                  <a:lnTo>
                    <a:pt x="190" y="200"/>
                  </a:lnTo>
                  <a:cubicBezTo>
                    <a:pt x="167" y="200"/>
                    <a:pt x="149" y="182"/>
                    <a:pt x="149" y="160"/>
                  </a:cubicBezTo>
                  <a:cubicBezTo>
                    <a:pt x="149" y="138"/>
                    <a:pt x="167" y="121"/>
                    <a:pt x="190" y="121"/>
                  </a:cubicBezTo>
                  <a:cubicBezTo>
                    <a:pt x="213" y="121"/>
                    <a:pt x="231" y="138"/>
                    <a:pt x="231" y="160"/>
                  </a:cubicBezTo>
                  <a:cubicBezTo>
                    <a:pt x="231" y="182"/>
                    <a:pt x="213" y="200"/>
                    <a:pt x="190" y="2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 sz="1400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3598863" y="3033713"/>
              <a:ext cx="336550" cy="306387"/>
            </a:xfrm>
            <a:custGeom>
              <a:avLst/>
              <a:gdLst>
                <a:gd name="T0" fmla="*/ 0 w 493"/>
                <a:gd name="T1" fmla="*/ 206 h 446"/>
                <a:gd name="T2" fmla="*/ 247 w 493"/>
                <a:gd name="T3" fmla="*/ 412 h 446"/>
                <a:gd name="T4" fmla="*/ 325 w 493"/>
                <a:gd name="T5" fmla="*/ 402 h 446"/>
                <a:gd name="T6" fmla="*/ 329 w 493"/>
                <a:gd name="T7" fmla="*/ 401 h 446"/>
                <a:gd name="T8" fmla="*/ 418 w 493"/>
                <a:gd name="T9" fmla="*/ 446 h 446"/>
                <a:gd name="T10" fmla="*/ 394 w 493"/>
                <a:gd name="T11" fmla="*/ 371 h 446"/>
                <a:gd name="T12" fmla="*/ 397 w 493"/>
                <a:gd name="T13" fmla="*/ 370 h 446"/>
                <a:gd name="T14" fmla="*/ 493 w 493"/>
                <a:gd name="T15" fmla="*/ 206 h 446"/>
                <a:gd name="T16" fmla="*/ 247 w 493"/>
                <a:gd name="T17" fmla="*/ 0 h 446"/>
                <a:gd name="T18" fmla="*/ 0 w 493"/>
                <a:gd name="T19" fmla="*/ 206 h 446"/>
                <a:gd name="T20" fmla="*/ 298 w 493"/>
                <a:gd name="T21" fmla="*/ 135 h 446"/>
                <a:gd name="T22" fmla="*/ 298 w 493"/>
                <a:gd name="T23" fmla="*/ 135 h 446"/>
                <a:gd name="T24" fmla="*/ 333 w 493"/>
                <a:gd name="T25" fmla="*/ 102 h 446"/>
                <a:gd name="T26" fmla="*/ 367 w 493"/>
                <a:gd name="T27" fmla="*/ 135 h 446"/>
                <a:gd name="T28" fmla="*/ 333 w 493"/>
                <a:gd name="T29" fmla="*/ 169 h 446"/>
                <a:gd name="T30" fmla="*/ 298 w 493"/>
                <a:gd name="T31" fmla="*/ 135 h 446"/>
                <a:gd name="T32" fmla="*/ 127 w 493"/>
                <a:gd name="T33" fmla="*/ 135 h 446"/>
                <a:gd name="T34" fmla="*/ 127 w 493"/>
                <a:gd name="T35" fmla="*/ 135 h 446"/>
                <a:gd name="T36" fmla="*/ 161 w 493"/>
                <a:gd name="T37" fmla="*/ 102 h 446"/>
                <a:gd name="T38" fmla="*/ 196 w 493"/>
                <a:gd name="T39" fmla="*/ 135 h 446"/>
                <a:gd name="T40" fmla="*/ 161 w 493"/>
                <a:gd name="T41" fmla="*/ 169 h 446"/>
                <a:gd name="T42" fmla="*/ 127 w 493"/>
                <a:gd name="T43" fmla="*/ 135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3" h="446">
                  <a:moveTo>
                    <a:pt x="0" y="206"/>
                  </a:moveTo>
                  <a:cubicBezTo>
                    <a:pt x="0" y="320"/>
                    <a:pt x="111" y="412"/>
                    <a:pt x="247" y="412"/>
                  </a:cubicBezTo>
                  <a:cubicBezTo>
                    <a:pt x="274" y="412"/>
                    <a:pt x="300" y="409"/>
                    <a:pt x="325" y="402"/>
                  </a:cubicBezTo>
                  <a:cubicBezTo>
                    <a:pt x="326" y="401"/>
                    <a:pt x="329" y="401"/>
                    <a:pt x="329" y="401"/>
                  </a:cubicBezTo>
                  <a:lnTo>
                    <a:pt x="418" y="446"/>
                  </a:lnTo>
                  <a:lnTo>
                    <a:pt x="394" y="371"/>
                  </a:lnTo>
                  <a:cubicBezTo>
                    <a:pt x="394" y="371"/>
                    <a:pt x="396" y="370"/>
                    <a:pt x="397" y="370"/>
                  </a:cubicBezTo>
                  <a:cubicBezTo>
                    <a:pt x="455" y="332"/>
                    <a:pt x="493" y="273"/>
                    <a:pt x="493" y="206"/>
                  </a:cubicBezTo>
                  <a:cubicBezTo>
                    <a:pt x="493" y="92"/>
                    <a:pt x="383" y="0"/>
                    <a:pt x="247" y="0"/>
                  </a:cubicBezTo>
                  <a:cubicBezTo>
                    <a:pt x="111" y="0"/>
                    <a:pt x="0" y="92"/>
                    <a:pt x="0" y="206"/>
                  </a:cubicBezTo>
                  <a:close/>
                  <a:moveTo>
                    <a:pt x="298" y="135"/>
                  </a:moveTo>
                  <a:lnTo>
                    <a:pt x="298" y="135"/>
                  </a:lnTo>
                  <a:cubicBezTo>
                    <a:pt x="298" y="117"/>
                    <a:pt x="314" y="102"/>
                    <a:pt x="333" y="102"/>
                  </a:cubicBezTo>
                  <a:cubicBezTo>
                    <a:pt x="352" y="102"/>
                    <a:pt x="367" y="117"/>
                    <a:pt x="367" y="135"/>
                  </a:cubicBezTo>
                  <a:cubicBezTo>
                    <a:pt x="367" y="154"/>
                    <a:pt x="352" y="169"/>
                    <a:pt x="333" y="169"/>
                  </a:cubicBezTo>
                  <a:cubicBezTo>
                    <a:pt x="314" y="169"/>
                    <a:pt x="298" y="154"/>
                    <a:pt x="298" y="135"/>
                  </a:cubicBezTo>
                  <a:close/>
                  <a:moveTo>
                    <a:pt x="127" y="135"/>
                  </a:moveTo>
                  <a:lnTo>
                    <a:pt x="127" y="135"/>
                  </a:lnTo>
                  <a:cubicBezTo>
                    <a:pt x="127" y="117"/>
                    <a:pt x="142" y="102"/>
                    <a:pt x="161" y="102"/>
                  </a:cubicBezTo>
                  <a:cubicBezTo>
                    <a:pt x="180" y="102"/>
                    <a:pt x="196" y="117"/>
                    <a:pt x="196" y="135"/>
                  </a:cubicBezTo>
                  <a:cubicBezTo>
                    <a:pt x="196" y="154"/>
                    <a:pt x="180" y="169"/>
                    <a:pt x="161" y="169"/>
                  </a:cubicBezTo>
                  <a:cubicBezTo>
                    <a:pt x="142" y="169"/>
                    <a:pt x="127" y="154"/>
                    <a:pt x="127" y="1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 sz="1400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978982" y="2615753"/>
            <a:ext cx="831550" cy="831550"/>
            <a:chOff x="2725738" y="1484313"/>
            <a:chExt cx="831850" cy="831850"/>
          </a:xfrm>
        </p:grpSpPr>
        <p:sp>
          <p:nvSpPr>
            <p:cNvPr id="15" name="Oval 6"/>
            <p:cNvSpPr>
              <a:spLocks noChangeArrowheads="1"/>
            </p:cNvSpPr>
            <p:nvPr/>
          </p:nvSpPr>
          <p:spPr bwMode="auto">
            <a:xfrm>
              <a:off x="2725738" y="1484313"/>
              <a:ext cx="831850" cy="831850"/>
            </a:xfrm>
            <a:prstGeom prst="ellipse">
              <a:avLst/>
            </a:prstGeom>
            <a:solidFill>
              <a:srgbClr val="478E7E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 sz="1600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2851150" y="1598613"/>
              <a:ext cx="573087" cy="544512"/>
            </a:xfrm>
            <a:custGeom>
              <a:avLst/>
              <a:gdLst>
                <a:gd name="T0" fmla="*/ 244 w 836"/>
                <a:gd name="T1" fmla="*/ 537 h 795"/>
                <a:gd name="T2" fmla="*/ 510 w 836"/>
                <a:gd name="T3" fmla="*/ 376 h 795"/>
                <a:gd name="T4" fmla="*/ 187 w 836"/>
                <a:gd name="T5" fmla="*/ 332 h 795"/>
                <a:gd name="T6" fmla="*/ 619 w 836"/>
                <a:gd name="T7" fmla="*/ 327 h 795"/>
                <a:gd name="T8" fmla="*/ 619 w 836"/>
                <a:gd name="T9" fmla="*/ 358 h 795"/>
                <a:gd name="T10" fmla="*/ 374 w 836"/>
                <a:gd name="T11" fmla="*/ 533 h 795"/>
                <a:gd name="T12" fmla="*/ 635 w 836"/>
                <a:gd name="T13" fmla="*/ 554 h 795"/>
                <a:gd name="T14" fmla="*/ 627 w 836"/>
                <a:gd name="T15" fmla="*/ 508 h 795"/>
                <a:gd name="T16" fmla="*/ 836 w 836"/>
                <a:gd name="T17" fmla="*/ 304 h 795"/>
                <a:gd name="T18" fmla="*/ 547 w 836"/>
                <a:gd name="T19" fmla="*/ 262 h 795"/>
                <a:gd name="T20" fmla="*/ 418 w 836"/>
                <a:gd name="T21" fmla="*/ 0 h 795"/>
                <a:gd name="T22" fmla="*/ 289 w 836"/>
                <a:gd name="T23" fmla="*/ 262 h 795"/>
                <a:gd name="T24" fmla="*/ 0 w 836"/>
                <a:gd name="T25" fmla="*/ 304 h 795"/>
                <a:gd name="T26" fmla="*/ 209 w 836"/>
                <a:gd name="T27" fmla="*/ 508 h 795"/>
                <a:gd name="T28" fmla="*/ 159 w 836"/>
                <a:gd name="T29" fmla="*/ 795 h 795"/>
                <a:gd name="T30" fmla="*/ 418 w 836"/>
                <a:gd name="T31" fmla="*/ 660 h 795"/>
                <a:gd name="T32" fmla="*/ 676 w 836"/>
                <a:gd name="T33" fmla="*/ 795 h 795"/>
                <a:gd name="T34" fmla="*/ 636 w 836"/>
                <a:gd name="T35" fmla="*/ 559 h 795"/>
                <a:gd name="T36" fmla="*/ 244 w 836"/>
                <a:gd name="T37" fmla="*/ 576 h 795"/>
                <a:gd name="T38" fmla="*/ 244 w 836"/>
                <a:gd name="T39" fmla="*/ 537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6" h="795">
                  <a:moveTo>
                    <a:pt x="244" y="537"/>
                  </a:moveTo>
                  <a:cubicBezTo>
                    <a:pt x="263" y="515"/>
                    <a:pt x="510" y="376"/>
                    <a:pt x="510" y="376"/>
                  </a:cubicBezTo>
                  <a:lnTo>
                    <a:pt x="187" y="332"/>
                  </a:lnTo>
                  <a:lnTo>
                    <a:pt x="619" y="327"/>
                  </a:lnTo>
                  <a:cubicBezTo>
                    <a:pt x="619" y="327"/>
                    <a:pt x="634" y="340"/>
                    <a:pt x="619" y="358"/>
                  </a:cubicBezTo>
                  <a:cubicBezTo>
                    <a:pt x="603" y="376"/>
                    <a:pt x="374" y="533"/>
                    <a:pt x="374" y="533"/>
                  </a:cubicBezTo>
                  <a:lnTo>
                    <a:pt x="635" y="554"/>
                  </a:lnTo>
                  <a:lnTo>
                    <a:pt x="627" y="508"/>
                  </a:lnTo>
                  <a:lnTo>
                    <a:pt x="836" y="304"/>
                  </a:lnTo>
                  <a:lnTo>
                    <a:pt x="547" y="262"/>
                  </a:lnTo>
                  <a:lnTo>
                    <a:pt x="418" y="0"/>
                  </a:lnTo>
                  <a:lnTo>
                    <a:pt x="289" y="262"/>
                  </a:lnTo>
                  <a:lnTo>
                    <a:pt x="0" y="304"/>
                  </a:lnTo>
                  <a:lnTo>
                    <a:pt x="209" y="508"/>
                  </a:lnTo>
                  <a:lnTo>
                    <a:pt x="159" y="795"/>
                  </a:lnTo>
                  <a:lnTo>
                    <a:pt x="418" y="660"/>
                  </a:lnTo>
                  <a:lnTo>
                    <a:pt x="676" y="795"/>
                  </a:lnTo>
                  <a:lnTo>
                    <a:pt x="636" y="559"/>
                  </a:lnTo>
                  <a:lnTo>
                    <a:pt x="244" y="576"/>
                  </a:lnTo>
                  <a:cubicBezTo>
                    <a:pt x="244" y="576"/>
                    <a:pt x="225" y="559"/>
                    <a:pt x="244" y="5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 sz="1600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3286125" y="1978025"/>
              <a:ext cx="30162" cy="3175"/>
            </a:xfrm>
            <a:custGeom>
              <a:avLst/>
              <a:gdLst>
                <a:gd name="T0" fmla="*/ 0 w 43"/>
                <a:gd name="T1" fmla="*/ 0 h 5"/>
                <a:gd name="T2" fmla="*/ 1 w 43"/>
                <a:gd name="T3" fmla="*/ 5 h 5"/>
                <a:gd name="T4" fmla="*/ 43 w 43"/>
                <a:gd name="T5" fmla="*/ 3 h 5"/>
                <a:gd name="T6" fmla="*/ 0 w 4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">
                  <a:moveTo>
                    <a:pt x="0" y="0"/>
                  </a:moveTo>
                  <a:lnTo>
                    <a:pt x="1" y="5"/>
                  </a:lnTo>
                  <a:lnTo>
                    <a:pt x="4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 sz="1600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096385" y="624840"/>
            <a:ext cx="4690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2800" dirty="0">
                <a:solidFill>
                  <a:srgbClr val="478E7E"/>
                </a:solidFill>
                <a:uFillTx/>
                <a:latin typeface="Montserrat SemiBold" panose="00000700000000000000" charset="0"/>
                <a:ea typeface="字魂52号-阿开漫画体" panose="00000500000000000000" pitchFamily="2" charset="-122"/>
                <a:cs typeface="Montserrat SemiBold" panose="00000700000000000000" charset="0"/>
                <a:sym typeface="+mn-ea"/>
              </a:rPr>
              <a:t>NHIỆM VỤ VẬN DỤNG</a:t>
            </a:r>
            <a:endParaRPr lang="zh-CN" altLang="en-US" sz="2800" spc="600" dirty="0">
              <a:solidFill>
                <a:srgbClr val="478E7E"/>
              </a:solidFill>
              <a:latin typeface="Montserrat SemiBold" panose="00000700000000000000" charset="0"/>
              <a:ea typeface="字魂52号-阿开漫画体" panose="00000500000000000000" pitchFamily="2" charset="-122"/>
              <a:cs typeface="Montserrat SemiBold" panose="00000700000000000000" charset="0"/>
              <a:sym typeface="+mn-ea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004136" y="2166670"/>
            <a:ext cx="30718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altLang="zh-CN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Vận dụng kiến thức đã học để vận động mọi người tham gia xây dựng nông thôn mới hoặc văn minh đô thị</a:t>
            </a:r>
            <a:endParaRPr lang="zh-CN" altLang="en-US" b="1" dirty="0">
              <a:latin typeface="Calibri" panose="020F0502020204030204" pitchFamily="34" charset="0"/>
              <a:ea typeface="字魂70号-灵悦黑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029529" y="3905121"/>
            <a:ext cx="30718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vi-VN" altLang="zh-CN" b="1" dirty="0">
                <a:solidFill>
                  <a:srgbClr val="95B9B1"/>
                </a:solidFill>
                <a:latin typeface="Montserrat SemiBold" panose="00000700000000000000" charset="0"/>
                <a:ea typeface="字魂70号-灵悦黑体" panose="00000500000000000000" pitchFamily="2" charset="-122"/>
                <a:cs typeface="Montserrat SemiBold" panose="00000700000000000000" charset="0"/>
                <a:sym typeface="+mn-lt"/>
              </a:rPr>
              <a:t>NHIỆM VỤ CỤ THỂ:</a:t>
            </a:r>
          </a:p>
          <a:p>
            <a:pPr algn="just"/>
            <a:r>
              <a:rPr lang="vi-VN" altLang="zh-CN" b="1" dirty="0"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+mn-lt"/>
              </a:rPr>
              <a:t>- Vẽ cột điện để làm đẹp cảnh quan tại nơi em sinh sống</a:t>
            </a:r>
          </a:p>
          <a:p>
            <a:pPr algn="just"/>
            <a:r>
              <a:rPr lang="vi-VN" altLang="zh-CN" b="1" dirty="0"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+mn-lt"/>
              </a:rPr>
              <a:t>- Thu gom ve chai để làm sạch phố phường</a:t>
            </a:r>
            <a:endParaRPr lang="zh-CN" altLang="en-US" b="1" dirty="0">
              <a:latin typeface="Calibri" panose="020F0502020204030204" pitchFamily="34" charset="0"/>
              <a:ea typeface="字魂70号-灵悦黑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4" name="Picture 3" descr="A picture containing outdoor, person, ground&#10;&#10;Description automatically generated">
            <a:extLst>
              <a:ext uri="{FF2B5EF4-FFF2-40B4-BE49-F238E27FC236}">
                <a16:creationId xmlns:a16="http://schemas.microsoft.com/office/drawing/2014/main" id="{D4E750A8-C138-7CF8-CA58-65EFB097D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882" y="1148060"/>
            <a:ext cx="3834983" cy="511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5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-0.10586 0.29653 " pathEditMode="relative" rAng="0" ptsTypes="AA">
                                      <p:cBhvr>
                                        <p:cTn id="8" dur="5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9" y="1481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-0.14818 0.12269 " pathEditMode="relative" rAng="0" ptsTypes="AA">
                                      <p:cBhvr>
                                        <p:cTn id="12" dur="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9" y="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" t="3020" r="3020" b="3020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椭圆 13"/>
          <p:cNvSpPr/>
          <p:nvPr/>
        </p:nvSpPr>
        <p:spPr>
          <a:xfrm>
            <a:off x="5761725" y="1306847"/>
            <a:ext cx="1129062" cy="1125208"/>
          </a:xfrm>
          <a:prstGeom prst="ellipse">
            <a:avLst/>
          </a:prstGeom>
          <a:solidFill>
            <a:srgbClr val="478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noProof="1">
                <a:solidFill>
                  <a:schemeClr val="bg1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rPr>
              <a:t>7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630556" y="2905780"/>
            <a:ext cx="6930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2800" dirty="0">
                <a:solidFill>
                  <a:srgbClr val="478E7E"/>
                </a:solidFill>
                <a:uFillTx/>
                <a:latin typeface="Montserrat SemiBold" panose="00000700000000000000" charset="0"/>
                <a:ea typeface="字魂52号-阿开漫画体" panose="00000500000000000000" pitchFamily="2" charset="-122"/>
                <a:cs typeface="Montserrat SemiBold" panose="00000700000000000000" charset="0"/>
                <a:sym typeface="+mn-ea"/>
              </a:rPr>
              <a:t>TỰ ĐÁNH GIÁ</a:t>
            </a:r>
            <a:endParaRPr lang="zh-CN" altLang="en-US" sz="2800" spc="600" dirty="0">
              <a:solidFill>
                <a:srgbClr val="478E7E"/>
              </a:solidFill>
              <a:latin typeface="Montserrat SemiBold" panose="00000700000000000000" charset="0"/>
              <a:ea typeface="字魂52号-阿开漫画体" panose="00000500000000000000" pitchFamily="2" charset="-122"/>
              <a:cs typeface="Montserrat SemiBold" panose="00000700000000000000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5075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A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CC9FA04-E7AF-7102-76BE-3467F405B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641" y="643467"/>
            <a:ext cx="725871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460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" t="3020" r="3020" b="302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650740" y="2802890"/>
            <a:ext cx="30911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b="1" dirty="0">
                <a:solidFill>
                  <a:srgbClr val="478E7E"/>
                </a:solidFill>
                <a:latin typeface="Montserrat SemiBold" panose="00000700000000000000" charset="0"/>
                <a:ea typeface="方正黑体简体" panose="02000000000000000000" pitchFamily="2" charset="-122"/>
                <a:cs typeface="Montserrat SemiBold" panose="00000700000000000000" charset="0"/>
                <a:sym typeface="方正黑体简体" panose="02000000000000000000" pitchFamily="2" charset="-122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83131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195</Words>
  <Application>Microsoft Office PowerPoint</Application>
  <PresentationFormat>Màn hình rộng</PresentationFormat>
  <Paragraphs>38</Paragraphs>
  <Slides>9</Slides>
  <Notes>6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9</vt:i4>
      </vt:variant>
    </vt:vector>
  </HeadingPairs>
  <TitlesOfParts>
    <vt:vector size="17" baseType="lpstr">
      <vt:lpstr>等线</vt:lpstr>
      <vt:lpstr>等线 Light</vt:lpstr>
      <vt:lpstr>Arial</vt:lpstr>
      <vt:lpstr>Calibri</vt:lpstr>
      <vt:lpstr>Montserrat SemiBold</vt:lpstr>
      <vt:lpstr>字魂35号-经典雅黑</vt:lpstr>
      <vt:lpstr>​​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lzjljlc</dc:creator>
  <cp:lastModifiedBy>Tuyến Võ</cp:lastModifiedBy>
  <cp:revision>332</cp:revision>
  <dcterms:created xsi:type="dcterms:W3CDTF">2018-02-23T07:21:00Z</dcterms:created>
  <dcterms:modified xsi:type="dcterms:W3CDTF">2024-10-21T14:25:32Z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